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ia Colantoni" initials="AC" lastIdx="2" clrIdx="0">
    <p:extLst>
      <p:ext uri="{19B8F6BF-5375-455C-9EA6-DF929625EA0E}">
        <p15:presenceInfo xmlns:p15="http://schemas.microsoft.com/office/powerpoint/2012/main" userId="749e8a35dc0b75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14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Cuore 6">
            <a:extLst>
              <a:ext uri="{FF2B5EF4-FFF2-40B4-BE49-F238E27FC236}">
                <a16:creationId xmlns:a16="http://schemas.microsoft.com/office/drawing/2014/main" id="{B3749697-F6BB-4FD6-A173-78779AA8C126}"/>
              </a:ext>
            </a:extLst>
          </p:cNvPr>
          <p:cNvSpPr/>
          <p:nvPr userDrawn="1"/>
        </p:nvSpPr>
        <p:spPr>
          <a:xfrm rot="489792">
            <a:off x="59945" y="1346106"/>
            <a:ext cx="913454" cy="90952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uore 7">
            <a:extLst>
              <a:ext uri="{FF2B5EF4-FFF2-40B4-BE49-F238E27FC236}">
                <a16:creationId xmlns:a16="http://schemas.microsoft.com/office/drawing/2014/main" id="{7F17B31F-93B6-4622-99E2-7B58F6427CEB}"/>
              </a:ext>
            </a:extLst>
          </p:cNvPr>
          <p:cNvSpPr/>
          <p:nvPr userDrawn="1"/>
        </p:nvSpPr>
        <p:spPr>
          <a:xfrm rot="1082246">
            <a:off x="650444" y="459673"/>
            <a:ext cx="1331229" cy="1514559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uore 8">
            <a:extLst>
              <a:ext uri="{FF2B5EF4-FFF2-40B4-BE49-F238E27FC236}">
                <a16:creationId xmlns:a16="http://schemas.microsoft.com/office/drawing/2014/main" id="{F5CF451C-BBA1-49DB-A429-162FA7E0BBBA}"/>
              </a:ext>
            </a:extLst>
          </p:cNvPr>
          <p:cNvSpPr/>
          <p:nvPr userDrawn="1"/>
        </p:nvSpPr>
        <p:spPr>
          <a:xfrm rot="19436172">
            <a:off x="2088590" y="1283821"/>
            <a:ext cx="732877" cy="781468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uore 9">
            <a:extLst>
              <a:ext uri="{FF2B5EF4-FFF2-40B4-BE49-F238E27FC236}">
                <a16:creationId xmlns:a16="http://schemas.microsoft.com/office/drawing/2014/main" id="{60FDDCB7-7A6B-4938-AE13-CA437AFE0FF3}"/>
              </a:ext>
            </a:extLst>
          </p:cNvPr>
          <p:cNvSpPr/>
          <p:nvPr userDrawn="1"/>
        </p:nvSpPr>
        <p:spPr>
          <a:xfrm rot="694215">
            <a:off x="6902956" y="391357"/>
            <a:ext cx="1183002" cy="1280330"/>
          </a:xfrm>
          <a:prstGeom prst="hear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uore 10">
            <a:extLst>
              <a:ext uri="{FF2B5EF4-FFF2-40B4-BE49-F238E27FC236}">
                <a16:creationId xmlns:a16="http://schemas.microsoft.com/office/drawing/2014/main" id="{3F6DD9FC-B9CF-4C21-98BC-7DCEA6CB2AB2}"/>
              </a:ext>
            </a:extLst>
          </p:cNvPr>
          <p:cNvSpPr/>
          <p:nvPr userDrawn="1"/>
        </p:nvSpPr>
        <p:spPr>
          <a:xfrm rot="19436172">
            <a:off x="6303432" y="1283822"/>
            <a:ext cx="732877" cy="781468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uore 11">
            <a:extLst>
              <a:ext uri="{FF2B5EF4-FFF2-40B4-BE49-F238E27FC236}">
                <a16:creationId xmlns:a16="http://schemas.microsoft.com/office/drawing/2014/main" id="{AF223C8B-EDDE-43C7-BC33-5481F5ED7FF2}"/>
              </a:ext>
            </a:extLst>
          </p:cNvPr>
          <p:cNvSpPr/>
          <p:nvPr userDrawn="1"/>
        </p:nvSpPr>
        <p:spPr>
          <a:xfrm rot="1432405">
            <a:off x="436429" y="3989525"/>
            <a:ext cx="830394" cy="84482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05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32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15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13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76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537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304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62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7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12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94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7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60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51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94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96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2DB9-A061-47F4-A866-ABC1E6FB7619}" type="datetimeFigureOut">
              <a:rPr lang="it-IT" smtClean="0"/>
              <a:pPr/>
              <a:t>28/09/2023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97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092DB9-A061-47F4-A866-ABC1E6FB7619}" type="datetimeFigureOut">
              <a:rPr lang="it-IT" smtClean="0"/>
              <a:pPr/>
              <a:t>28/09/2023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FA9B-7724-4D2C-9093-4E3DD34509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Cuore 12">
            <a:extLst>
              <a:ext uri="{FF2B5EF4-FFF2-40B4-BE49-F238E27FC236}">
                <a16:creationId xmlns:a16="http://schemas.microsoft.com/office/drawing/2014/main" id="{C6F7992B-4389-4D70-9EFB-A62A95F1F4AD}"/>
              </a:ext>
            </a:extLst>
          </p:cNvPr>
          <p:cNvSpPr/>
          <p:nvPr userDrawn="1"/>
        </p:nvSpPr>
        <p:spPr>
          <a:xfrm>
            <a:off x="7572396" y="4786322"/>
            <a:ext cx="1071570" cy="1143008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uore 13">
            <a:extLst>
              <a:ext uri="{FF2B5EF4-FFF2-40B4-BE49-F238E27FC236}">
                <a16:creationId xmlns:a16="http://schemas.microsoft.com/office/drawing/2014/main" id="{15268FCA-6B1D-4618-9BC2-9330CB642BD7}"/>
              </a:ext>
            </a:extLst>
          </p:cNvPr>
          <p:cNvSpPr/>
          <p:nvPr userDrawn="1"/>
        </p:nvSpPr>
        <p:spPr>
          <a:xfrm rot="20451161">
            <a:off x="8145384" y="5386694"/>
            <a:ext cx="795342" cy="938218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212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787898"/>
            <a:ext cx="8136904" cy="1353069"/>
          </a:xfrm>
        </p:spPr>
        <p:txBody>
          <a:bodyPr/>
          <a:lstStyle/>
          <a:p>
            <a:pPr algn="ctr"/>
            <a:r>
              <a:rPr sz="6600" b="1" i="1" dirty="0">
                <a:solidFill>
                  <a:srgbClr val="FFFF00"/>
                </a:solidFill>
              </a:rPr>
              <a:t>S</a:t>
            </a:r>
            <a:r>
              <a:rPr lang="it-IT" sz="6600" b="1" i="1" dirty="0" err="1">
                <a:solidFill>
                  <a:srgbClr val="FFFF00"/>
                </a:solidFill>
              </a:rPr>
              <a:t>entire</a:t>
            </a:r>
            <a:r>
              <a:rPr lang="it-IT" sz="6600" b="1" i="1" dirty="0">
                <a:solidFill>
                  <a:srgbClr val="FFFF00"/>
                </a:solidFill>
              </a:rPr>
              <a:t> </a:t>
            </a:r>
            <a:r>
              <a:rPr sz="6600" b="1" i="1" dirty="0">
                <a:solidFill>
                  <a:srgbClr val="FFFF00"/>
                </a:solidFill>
                <a:latin typeface="+mn-lt"/>
              </a:rPr>
              <a:t>con il Cuore</a:t>
            </a:r>
            <a:endParaRPr lang="it-IT" sz="66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88335"/>
            <a:ext cx="7353546" cy="1296144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Scuola dell’Infanzia e Primaria A. Cocchetti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Obiettivo Educativo 2023-2024</a:t>
            </a:r>
          </a:p>
        </p:txBody>
      </p:sp>
      <p:sp>
        <p:nvSpPr>
          <p:cNvPr id="4" name="Cuore 3">
            <a:extLst>
              <a:ext uri="{FF2B5EF4-FFF2-40B4-BE49-F238E27FC236}">
                <a16:creationId xmlns:a16="http://schemas.microsoft.com/office/drawing/2014/main" id="{E6114A8C-6F64-43DA-8CF8-D19EFE9F584E}"/>
              </a:ext>
            </a:extLst>
          </p:cNvPr>
          <p:cNvSpPr/>
          <p:nvPr/>
        </p:nvSpPr>
        <p:spPr>
          <a:xfrm rot="1460478">
            <a:off x="1670401" y="3521261"/>
            <a:ext cx="3210909" cy="3091643"/>
          </a:xfrm>
          <a:custGeom>
            <a:avLst/>
            <a:gdLst>
              <a:gd name="connsiteX0" fmla="*/ 1605455 w 3210909"/>
              <a:gd name="connsiteY0" fmla="*/ 772911 h 3091643"/>
              <a:gd name="connsiteX1" fmla="*/ 1605455 w 3210909"/>
              <a:gd name="connsiteY1" fmla="*/ 3091643 h 3091643"/>
              <a:gd name="connsiteX2" fmla="*/ 1605455 w 3210909"/>
              <a:gd name="connsiteY2" fmla="*/ 772911 h 309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0909" h="3091643" fill="none" extrusionOk="0">
                <a:moveTo>
                  <a:pt x="1605455" y="772911"/>
                </a:moveTo>
                <a:cubicBezTo>
                  <a:pt x="2550479" y="-1092700"/>
                  <a:pt x="4860027" y="1301598"/>
                  <a:pt x="1605455" y="3091643"/>
                </a:cubicBezTo>
                <a:cubicBezTo>
                  <a:pt x="-1505485" y="1037251"/>
                  <a:pt x="685245" y="-1290020"/>
                  <a:pt x="1605455" y="772911"/>
                </a:cubicBezTo>
                <a:close/>
              </a:path>
              <a:path w="3210909" h="3091643" stroke="0" extrusionOk="0">
                <a:moveTo>
                  <a:pt x="1605455" y="772911"/>
                </a:moveTo>
                <a:cubicBezTo>
                  <a:pt x="2184090" y="-484065"/>
                  <a:pt x="4884490" y="827517"/>
                  <a:pt x="1605455" y="3091643"/>
                </a:cubicBezTo>
                <a:cubicBezTo>
                  <a:pt x="-1435497" y="647456"/>
                  <a:pt x="1041176" y="-1081708"/>
                  <a:pt x="1605455" y="772911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2E05D9-7D18-4948-818D-E1CDD096E28A}"/>
              </a:ext>
            </a:extLst>
          </p:cNvPr>
          <p:cNvSpPr txBox="1"/>
          <p:nvPr/>
        </p:nvSpPr>
        <p:spPr>
          <a:xfrm>
            <a:off x="5076056" y="3630924"/>
            <a:ext cx="396911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2000" b="1" i="1" dirty="0"/>
              <a:t>«L’obiettivo principale del nostro progetto è promuovere l’apprendimento del “</a:t>
            </a:r>
            <a:r>
              <a:rPr lang="it-IT" sz="2000" b="1" i="1" dirty="0">
                <a:solidFill>
                  <a:srgbClr val="FF0000"/>
                </a:solidFill>
              </a:rPr>
              <a:t>SENTIRE CON IL CUORE</a:t>
            </a:r>
            <a:r>
              <a:rPr lang="it-IT" sz="2000" b="1" i="1" dirty="0"/>
              <a:t>”, un “sesto senso” considerato un presupposto fondamentale per l’apprendimento del vivere.»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3A0B1D5-9F14-4CA5-AC62-9104509A04BA}"/>
              </a:ext>
            </a:extLst>
          </p:cNvPr>
          <p:cNvSpPr/>
          <p:nvPr/>
        </p:nvSpPr>
        <p:spPr>
          <a:xfrm>
            <a:off x="2339752" y="3501008"/>
            <a:ext cx="93610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D4C9E15-CFCE-4612-8FFB-D6E20B7F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54" y="3643208"/>
            <a:ext cx="737854" cy="2160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F0C3AD-8738-4DF3-A0B3-84429B27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6632"/>
            <a:ext cx="8229600" cy="850106"/>
          </a:xfrm>
        </p:spPr>
        <p:txBody>
          <a:bodyPr/>
          <a:lstStyle/>
          <a:p>
            <a:r>
              <a:rPr lang="it-IT" sz="6600" dirty="0">
                <a:solidFill>
                  <a:schemeClr val="bg2">
                    <a:lumMod val="10000"/>
                  </a:schemeClr>
                </a:solidFill>
              </a:rPr>
              <a:t>Scuola dell’Infanzia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01E2D7-78BA-4260-AD7C-5FCCBBF9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146" y="1091162"/>
            <a:ext cx="8678924" cy="576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CRESCERE CON IL CUORE , PER SVILUPPARE FIDUCIA IN SE’ STESSI E NELLE PROPRIE CAPACITA’</a:t>
            </a:r>
            <a:endParaRPr lang="it-IT" sz="1800" b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826B866-4048-46BA-8CEC-3001000AB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5848" y="4265606"/>
            <a:ext cx="3785222" cy="247495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3782" y="3222734"/>
            <a:ext cx="47803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>
              <a:solidFill>
                <a:schemeClr val="accent2"/>
              </a:solidFill>
              <a:latin typeface="Google Sans"/>
            </a:endParaRPr>
          </a:p>
          <a:p>
            <a:endParaRPr lang="it-IT" sz="1600" dirty="0">
              <a:solidFill>
                <a:schemeClr val="accent2"/>
              </a:solidFill>
              <a:latin typeface="Google Sans"/>
            </a:endParaRPr>
          </a:p>
          <a:p>
            <a:endParaRPr lang="it-IT" sz="1600" dirty="0">
              <a:solidFill>
                <a:schemeClr val="accent2"/>
              </a:solidFill>
              <a:latin typeface="Google Sans"/>
            </a:endParaRPr>
          </a:p>
          <a:p>
            <a:endParaRPr lang="it-IT" sz="1600" dirty="0">
              <a:solidFill>
                <a:schemeClr val="accent2"/>
              </a:solidFill>
              <a:latin typeface="Google Sans"/>
            </a:endParaRPr>
          </a:p>
          <a:p>
            <a:endParaRPr lang="it-IT" sz="1600" dirty="0">
              <a:solidFill>
                <a:schemeClr val="accent2"/>
              </a:solidFill>
              <a:latin typeface="Google Sans"/>
            </a:endParaRPr>
          </a:p>
          <a:p>
            <a:endParaRPr lang="it-IT" sz="1600" dirty="0">
              <a:solidFill>
                <a:schemeClr val="accent2"/>
              </a:solidFill>
              <a:latin typeface="Google Sans"/>
            </a:endParaRPr>
          </a:p>
          <a:p>
            <a:endParaRPr lang="it-IT" sz="1600" dirty="0">
              <a:solidFill>
                <a:schemeClr val="accent2"/>
              </a:solidFill>
              <a:latin typeface="Google Sans"/>
            </a:endParaRPr>
          </a:p>
          <a:p>
            <a:endParaRPr lang="it-IT" sz="1600" dirty="0">
              <a:solidFill>
                <a:schemeClr val="accent2"/>
              </a:solidFill>
              <a:latin typeface="Google Sans"/>
            </a:endParaRPr>
          </a:p>
          <a:p>
            <a:r>
              <a:rPr lang="it-IT" sz="2000" b="1" dirty="0">
                <a:solidFill>
                  <a:srgbClr val="FFC000"/>
                </a:solidFill>
                <a:latin typeface="Google Sans"/>
              </a:rPr>
              <a:t>«Le cose migliori e più belle di questo mondo non possono essere viste e nemmeno ascoltate, ma devono essere sentite col cuore.”                                                      </a:t>
            </a:r>
            <a:r>
              <a:rPr lang="it-IT" sz="2000" dirty="0">
                <a:solidFill>
                  <a:srgbClr val="FFC000"/>
                </a:solidFill>
                <a:latin typeface="Google Sans"/>
              </a:rPr>
              <a:t>(</a:t>
            </a:r>
            <a:r>
              <a:rPr lang="it-IT" sz="2000" dirty="0" err="1">
                <a:solidFill>
                  <a:srgbClr val="FFC000"/>
                </a:solidFill>
                <a:latin typeface="Google Sans"/>
              </a:rPr>
              <a:t>H.A.Keller</a:t>
            </a:r>
            <a:r>
              <a:rPr lang="it-IT" sz="2000" dirty="0">
                <a:solidFill>
                  <a:srgbClr val="FFC000"/>
                </a:solidFill>
                <a:latin typeface="Google Sans"/>
              </a:rPr>
              <a:t>)</a:t>
            </a:r>
            <a:endParaRPr lang="it-IT" sz="2000" dirty="0">
              <a:solidFill>
                <a:srgbClr val="FFC000"/>
              </a:solidFill>
            </a:endParaRPr>
          </a:p>
        </p:txBody>
      </p:sp>
      <p:sp>
        <p:nvSpPr>
          <p:cNvPr id="6" name="Cuore 5"/>
          <p:cNvSpPr/>
          <p:nvPr/>
        </p:nvSpPr>
        <p:spPr>
          <a:xfrm flipH="1">
            <a:off x="173782" y="2707360"/>
            <a:ext cx="3115326" cy="2251413"/>
          </a:xfrm>
          <a:prstGeom prst="hear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>
              <a:solidFill>
                <a:schemeClr val="tx1"/>
              </a:solidFill>
            </a:endParaRPr>
          </a:p>
          <a:p>
            <a:pPr algn="ctr"/>
            <a:endParaRPr lang="it-IT" sz="1000" dirty="0">
              <a:solidFill>
                <a:schemeClr val="tx1"/>
              </a:solidFill>
            </a:endParaRPr>
          </a:p>
          <a:p>
            <a:pPr algn="ctr"/>
            <a:r>
              <a:rPr lang="it-IT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SVILUPPO DELLA COMPETENZA EMOTIVA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48199" y="1464839"/>
            <a:ext cx="43129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C000"/>
                </a:solidFill>
              </a:rPr>
              <a:t>LE COMPETENZE SOCIO-EMOTIVE </a:t>
            </a:r>
            <a:r>
              <a:rPr lang="it-IT" sz="1600" b="1" dirty="0"/>
              <a:t>riguardano la capacità di: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/>
              <a:t>riconoscere, comprendere e gestire le proprie emozioni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/>
              <a:t>saper sviluppare empatia con chi ci circonda grazie all'apprendimento delle emozioni altrui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/>
              <a:t> prendere buone decisioni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/>
              <a:t>costruire amicizie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dirty="0"/>
              <a:t>Imparare a gestire situazioni nel modo più giusto</a:t>
            </a:r>
          </a:p>
        </p:txBody>
      </p:sp>
      <p:sp>
        <p:nvSpPr>
          <p:cNvPr id="8" name="Cuore 7"/>
          <p:cNvSpPr/>
          <p:nvPr/>
        </p:nvSpPr>
        <p:spPr>
          <a:xfrm>
            <a:off x="3387674" y="3044280"/>
            <a:ext cx="536253" cy="37733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uore 8"/>
          <p:cNvSpPr/>
          <p:nvPr/>
        </p:nvSpPr>
        <p:spPr>
          <a:xfrm>
            <a:off x="3897321" y="2554153"/>
            <a:ext cx="400329" cy="306414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uore 9"/>
          <p:cNvSpPr/>
          <p:nvPr/>
        </p:nvSpPr>
        <p:spPr>
          <a:xfrm>
            <a:off x="4355975" y="2204149"/>
            <a:ext cx="292224" cy="216740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9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5B373-CFDC-48EE-AEC2-5D2508AD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96491"/>
            <a:ext cx="8229600" cy="858924"/>
          </a:xfrm>
        </p:spPr>
        <p:txBody>
          <a:bodyPr/>
          <a:lstStyle/>
          <a:p>
            <a:pPr algn="ctr"/>
            <a:r>
              <a:rPr lang="it-IT" sz="6000" dirty="0">
                <a:solidFill>
                  <a:schemeClr val="bg2">
                    <a:lumMod val="10000"/>
                  </a:schemeClr>
                </a:solidFill>
              </a:rPr>
              <a:t>Scuola Primaria</a:t>
            </a:r>
            <a:endParaRPr lang="it-IT" sz="6000" b="1" dirty="0">
              <a:solidFill>
                <a:srgbClr val="00B0F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487041-2266-4822-9C78-D2C63D6F0AF9}"/>
              </a:ext>
            </a:extLst>
          </p:cNvPr>
          <p:cNvSpPr txBox="1"/>
          <p:nvPr/>
        </p:nvSpPr>
        <p:spPr>
          <a:xfrm>
            <a:off x="136486" y="759716"/>
            <a:ext cx="7776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•Il “</a:t>
            </a:r>
            <a:r>
              <a:rPr lang="it-IT" b="1" dirty="0">
                <a:solidFill>
                  <a:srgbClr val="C00000"/>
                </a:solidFill>
              </a:rPr>
              <a:t>CUORE APPRENDISTA</a:t>
            </a:r>
            <a:r>
              <a:rPr lang="it-IT" dirty="0"/>
              <a:t>” è un cuore che apprende a dialogare con le proprie emozioni per far sì che il bambino, crescendo, possa gradualmente diventare “</a:t>
            </a:r>
            <a:r>
              <a:rPr lang="it-IT" b="1" dirty="0"/>
              <a:t>attore affettivo</a:t>
            </a:r>
            <a:r>
              <a:rPr lang="it-IT" dirty="0"/>
              <a:t>” e non esecutore affettivo.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17BB68-3447-4786-B862-768267494A90}"/>
              </a:ext>
            </a:extLst>
          </p:cNvPr>
          <p:cNvSpPr txBox="1"/>
          <p:nvPr/>
        </p:nvSpPr>
        <p:spPr>
          <a:xfrm>
            <a:off x="136486" y="1767152"/>
            <a:ext cx="51055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• Creare </a:t>
            </a:r>
            <a:r>
              <a:rPr lang="it-IT" b="1" i="1" dirty="0">
                <a:solidFill>
                  <a:srgbClr val="FFFF00"/>
                </a:solidFill>
              </a:rPr>
              <a:t>armonia tra pensiero e cuore </a:t>
            </a:r>
            <a:r>
              <a:rPr lang="it-IT" dirty="0"/>
              <a:t>significa riconoscere che il cuore ha delle potenziali </a:t>
            </a:r>
            <a:r>
              <a:rPr lang="it-IT" b="1" dirty="0"/>
              <a:t>VIRTÙ </a:t>
            </a:r>
            <a:r>
              <a:rPr lang="it-IT" dirty="0"/>
              <a:t>che nella vita sono indispensabili e necessitano di essere incoraggiate…</a:t>
            </a:r>
          </a:p>
        </p:txBody>
      </p:sp>
      <p:sp>
        <p:nvSpPr>
          <p:cNvPr id="8" name="Cuore 7">
            <a:extLst>
              <a:ext uri="{FF2B5EF4-FFF2-40B4-BE49-F238E27FC236}">
                <a16:creationId xmlns:a16="http://schemas.microsoft.com/office/drawing/2014/main" id="{635FD334-D3A2-4F76-8AA9-F6EF283F3546}"/>
              </a:ext>
            </a:extLst>
          </p:cNvPr>
          <p:cNvSpPr/>
          <p:nvPr/>
        </p:nvSpPr>
        <p:spPr>
          <a:xfrm rot="20521718">
            <a:off x="97508" y="3581189"/>
            <a:ext cx="2245741" cy="1110596"/>
          </a:xfrm>
          <a:custGeom>
            <a:avLst/>
            <a:gdLst>
              <a:gd name="connsiteX0" fmla="*/ 1122871 w 2245741"/>
              <a:gd name="connsiteY0" fmla="*/ 277649 h 1110596"/>
              <a:gd name="connsiteX1" fmla="*/ 1122871 w 2245741"/>
              <a:gd name="connsiteY1" fmla="*/ 1110596 h 1110596"/>
              <a:gd name="connsiteX2" fmla="*/ 1122871 w 2245741"/>
              <a:gd name="connsiteY2" fmla="*/ 277649 h 11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5741" h="1110596" extrusionOk="0">
                <a:moveTo>
                  <a:pt x="1122871" y="277649"/>
                </a:moveTo>
                <a:cubicBezTo>
                  <a:pt x="1676009" y="-498003"/>
                  <a:pt x="3496427" y="130643"/>
                  <a:pt x="1122871" y="1110596"/>
                </a:cubicBezTo>
                <a:cubicBezTo>
                  <a:pt x="-1019429" y="354676"/>
                  <a:pt x="574697" y="-148557"/>
                  <a:pt x="1122871" y="277649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2177963799">
                  <a:prstGeom prst="hear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CORAGGIO</a:t>
            </a:r>
          </a:p>
        </p:txBody>
      </p:sp>
      <p:sp>
        <p:nvSpPr>
          <p:cNvPr id="12" name="Cuore 11">
            <a:extLst>
              <a:ext uri="{FF2B5EF4-FFF2-40B4-BE49-F238E27FC236}">
                <a16:creationId xmlns:a16="http://schemas.microsoft.com/office/drawing/2014/main" id="{04FBC72F-A340-437A-9882-AB75268C4853}"/>
              </a:ext>
            </a:extLst>
          </p:cNvPr>
          <p:cNvSpPr/>
          <p:nvPr/>
        </p:nvSpPr>
        <p:spPr>
          <a:xfrm rot="1262335">
            <a:off x="3121156" y="3184257"/>
            <a:ext cx="1947748" cy="1158675"/>
          </a:xfrm>
          <a:custGeom>
            <a:avLst/>
            <a:gdLst>
              <a:gd name="connsiteX0" fmla="*/ 973874 w 1947748"/>
              <a:gd name="connsiteY0" fmla="*/ 289669 h 1158675"/>
              <a:gd name="connsiteX1" fmla="*/ 973874 w 1947748"/>
              <a:gd name="connsiteY1" fmla="*/ 1158675 h 1158675"/>
              <a:gd name="connsiteX2" fmla="*/ 973874 w 1947748"/>
              <a:gd name="connsiteY2" fmla="*/ 289669 h 115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748" h="1158675" extrusionOk="0">
                <a:moveTo>
                  <a:pt x="973874" y="289669"/>
                </a:moveTo>
                <a:cubicBezTo>
                  <a:pt x="1253748" y="-396354"/>
                  <a:pt x="2789217" y="402782"/>
                  <a:pt x="973874" y="1158675"/>
                </a:cubicBezTo>
                <a:cubicBezTo>
                  <a:pt x="-1045655" y="170283"/>
                  <a:pt x="618508" y="-525755"/>
                  <a:pt x="973874" y="289669"/>
                </a:cubicBezTo>
                <a:close/>
              </a:path>
            </a:pathLst>
          </a:custGeom>
          <a:noFill/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116632749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AMICIZIA</a:t>
            </a:r>
          </a:p>
        </p:txBody>
      </p:sp>
      <p:sp>
        <p:nvSpPr>
          <p:cNvPr id="13" name="Cuore 12">
            <a:extLst>
              <a:ext uri="{FF2B5EF4-FFF2-40B4-BE49-F238E27FC236}">
                <a16:creationId xmlns:a16="http://schemas.microsoft.com/office/drawing/2014/main" id="{BAEFBD69-3E61-43B2-BEB4-18790DA84E61}"/>
              </a:ext>
            </a:extLst>
          </p:cNvPr>
          <p:cNvSpPr/>
          <p:nvPr/>
        </p:nvSpPr>
        <p:spPr>
          <a:xfrm rot="20521718">
            <a:off x="250428" y="5017257"/>
            <a:ext cx="1528859" cy="1458384"/>
          </a:xfrm>
          <a:custGeom>
            <a:avLst/>
            <a:gdLst>
              <a:gd name="connsiteX0" fmla="*/ 764430 w 1528859"/>
              <a:gd name="connsiteY0" fmla="*/ 364596 h 1458384"/>
              <a:gd name="connsiteX1" fmla="*/ 764430 w 1528859"/>
              <a:gd name="connsiteY1" fmla="*/ 1458384 h 1458384"/>
              <a:gd name="connsiteX2" fmla="*/ 764430 w 1528859"/>
              <a:gd name="connsiteY2" fmla="*/ 364596 h 14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859" h="1458384" extrusionOk="0">
                <a:moveTo>
                  <a:pt x="764430" y="364596"/>
                </a:moveTo>
                <a:cubicBezTo>
                  <a:pt x="1014579" y="-491627"/>
                  <a:pt x="2183092" y="457481"/>
                  <a:pt x="764430" y="1458384"/>
                </a:cubicBezTo>
                <a:cubicBezTo>
                  <a:pt x="-862085" y="112826"/>
                  <a:pt x="510095" y="-663746"/>
                  <a:pt x="764430" y="364596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116632749">
                  <a:prstGeom prst="hear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AMORE</a:t>
            </a:r>
          </a:p>
        </p:txBody>
      </p:sp>
      <p:sp>
        <p:nvSpPr>
          <p:cNvPr id="14" name="Cuore 13">
            <a:extLst>
              <a:ext uri="{FF2B5EF4-FFF2-40B4-BE49-F238E27FC236}">
                <a16:creationId xmlns:a16="http://schemas.microsoft.com/office/drawing/2014/main" id="{3557B46B-DC68-41ED-B940-472F08C6C675}"/>
              </a:ext>
            </a:extLst>
          </p:cNvPr>
          <p:cNvSpPr/>
          <p:nvPr/>
        </p:nvSpPr>
        <p:spPr>
          <a:xfrm rot="699269">
            <a:off x="2015346" y="4059550"/>
            <a:ext cx="1728146" cy="1383767"/>
          </a:xfrm>
          <a:custGeom>
            <a:avLst/>
            <a:gdLst>
              <a:gd name="connsiteX0" fmla="*/ 864073 w 1728146"/>
              <a:gd name="connsiteY0" fmla="*/ 345942 h 1383767"/>
              <a:gd name="connsiteX1" fmla="*/ 864073 w 1728146"/>
              <a:gd name="connsiteY1" fmla="*/ 1383767 h 1383767"/>
              <a:gd name="connsiteX2" fmla="*/ 864073 w 1728146"/>
              <a:gd name="connsiteY2" fmla="*/ 345942 h 13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8146" h="1383767" extrusionOk="0">
                <a:moveTo>
                  <a:pt x="864073" y="345942"/>
                </a:moveTo>
                <a:cubicBezTo>
                  <a:pt x="1356090" y="-293686"/>
                  <a:pt x="2654487" y="425060"/>
                  <a:pt x="864073" y="1383767"/>
                </a:cubicBezTo>
                <a:cubicBezTo>
                  <a:pt x="-1062394" y="196227"/>
                  <a:pt x="728048" y="-465098"/>
                  <a:pt x="864073" y="345942"/>
                </a:cubicBezTo>
                <a:close/>
              </a:path>
            </a:pathLst>
          </a:custGeom>
          <a:noFill/>
          <a:ln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697022472">
                  <a:prstGeom prst="hear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EMPATIA</a:t>
            </a:r>
          </a:p>
        </p:txBody>
      </p:sp>
      <p:sp>
        <p:nvSpPr>
          <p:cNvPr id="15" name="Cuore 14">
            <a:extLst>
              <a:ext uri="{FF2B5EF4-FFF2-40B4-BE49-F238E27FC236}">
                <a16:creationId xmlns:a16="http://schemas.microsoft.com/office/drawing/2014/main" id="{CFC0CA37-F62E-44A7-B472-FBE6F19236EC}"/>
              </a:ext>
            </a:extLst>
          </p:cNvPr>
          <p:cNvSpPr/>
          <p:nvPr/>
        </p:nvSpPr>
        <p:spPr>
          <a:xfrm rot="1511161">
            <a:off x="3764862" y="4743528"/>
            <a:ext cx="2429099" cy="1458668"/>
          </a:xfrm>
          <a:custGeom>
            <a:avLst/>
            <a:gdLst>
              <a:gd name="connsiteX0" fmla="*/ 1214550 w 2429099"/>
              <a:gd name="connsiteY0" fmla="*/ 364667 h 1458668"/>
              <a:gd name="connsiteX1" fmla="*/ 1214550 w 2429099"/>
              <a:gd name="connsiteY1" fmla="*/ 1458668 h 1458668"/>
              <a:gd name="connsiteX2" fmla="*/ 1214550 w 2429099"/>
              <a:gd name="connsiteY2" fmla="*/ 364667 h 145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9099" h="1458668" extrusionOk="0">
                <a:moveTo>
                  <a:pt x="1214550" y="364667"/>
                </a:moveTo>
                <a:cubicBezTo>
                  <a:pt x="1624042" y="-493992"/>
                  <a:pt x="3333678" y="600446"/>
                  <a:pt x="1214550" y="1458668"/>
                </a:cubicBezTo>
                <a:cubicBezTo>
                  <a:pt x="-1300210" y="230548"/>
                  <a:pt x="740325" y="-574338"/>
                  <a:pt x="1214550" y="364667"/>
                </a:cubicBezTo>
                <a:close/>
              </a:path>
            </a:pathLst>
          </a:custGeom>
          <a:noFill/>
          <a:ln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sd="2116632749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SOLIDARIETÀ</a:t>
            </a:r>
            <a:r>
              <a:rPr lang="it-IT" dirty="0"/>
              <a:t>’</a:t>
            </a:r>
          </a:p>
        </p:txBody>
      </p:sp>
      <p:sp>
        <p:nvSpPr>
          <p:cNvPr id="16" name="Cuore 15">
            <a:extLst>
              <a:ext uri="{FF2B5EF4-FFF2-40B4-BE49-F238E27FC236}">
                <a16:creationId xmlns:a16="http://schemas.microsoft.com/office/drawing/2014/main" id="{0E0A3FB3-26CC-4859-AA5C-A4D17A622418}"/>
              </a:ext>
            </a:extLst>
          </p:cNvPr>
          <p:cNvSpPr/>
          <p:nvPr/>
        </p:nvSpPr>
        <p:spPr>
          <a:xfrm rot="1244985">
            <a:off x="1624533" y="5518066"/>
            <a:ext cx="2598282" cy="1003500"/>
          </a:xfrm>
          <a:custGeom>
            <a:avLst/>
            <a:gdLst>
              <a:gd name="connsiteX0" fmla="*/ 1299141 w 2598282"/>
              <a:gd name="connsiteY0" fmla="*/ 250875 h 1003500"/>
              <a:gd name="connsiteX1" fmla="*/ 1299141 w 2598282"/>
              <a:gd name="connsiteY1" fmla="*/ 1003500 h 1003500"/>
              <a:gd name="connsiteX2" fmla="*/ 1299141 w 2598282"/>
              <a:gd name="connsiteY2" fmla="*/ 250875 h 10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282" h="1003500" extrusionOk="0">
                <a:moveTo>
                  <a:pt x="1299141" y="250875"/>
                </a:moveTo>
                <a:cubicBezTo>
                  <a:pt x="2085834" y="-702258"/>
                  <a:pt x="4006985" y="150309"/>
                  <a:pt x="1299141" y="1003500"/>
                </a:cubicBezTo>
                <a:cubicBezTo>
                  <a:pt x="-1179486" y="339981"/>
                  <a:pt x="701918" y="-180187"/>
                  <a:pt x="1299141" y="250875"/>
                </a:cubicBezTo>
                <a:close/>
              </a:path>
            </a:pathLst>
          </a:custGeom>
          <a:noFill/>
          <a:ln>
            <a:solidFill>
              <a:srgbClr val="FF3300"/>
            </a:solidFill>
            <a:extLst>
              <a:ext uri="{C807C97D-BFC1-408E-A445-0C87EB9F89A2}">
                <ask:lineSketchStyleProps xmlns:ask="http://schemas.microsoft.com/office/drawing/2018/sketchyshapes" sd="2177963799">
                  <a:prstGeom prst="hear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2">
                    <a:lumMod val="10000"/>
                  </a:schemeClr>
                </a:solidFill>
              </a:rPr>
              <a:t>AUTOCONTROLLO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918A26D-4185-4A9C-9061-472C1DBF01F2}"/>
              </a:ext>
            </a:extLst>
          </p:cNvPr>
          <p:cNvSpPr txBox="1"/>
          <p:nvPr/>
        </p:nvSpPr>
        <p:spPr>
          <a:xfrm>
            <a:off x="6080903" y="4637062"/>
            <a:ext cx="1953490" cy="18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• </a:t>
            </a:r>
            <a:r>
              <a:rPr lang="it-IT" sz="1600" dirty="0"/>
              <a:t>Le </a:t>
            </a:r>
            <a:r>
              <a:rPr lang="it-IT" sz="1600" b="1" dirty="0">
                <a:solidFill>
                  <a:srgbClr val="FF0000"/>
                </a:solidFill>
              </a:rPr>
              <a:t>virtù del cuore</a:t>
            </a:r>
            <a:r>
              <a:rPr lang="it-IT" sz="1600" dirty="0">
                <a:solidFill>
                  <a:srgbClr val="FF0000"/>
                </a:solidFill>
              </a:rPr>
              <a:t>,</a:t>
            </a:r>
            <a:r>
              <a:rPr lang="it-IT" sz="1600" dirty="0"/>
              <a:t> utili e necessarie per creare armonia nel graduale sviluppo della personalità.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6655B15-41D4-4F89-AB8A-20F4A384E54A}"/>
              </a:ext>
            </a:extLst>
          </p:cNvPr>
          <p:cNvSpPr/>
          <p:nvPr/>
        </p:nvSpPr>
        <p:spPr>
          <a:xfrm>
            <a:off x="5242082" y="1696231"/>
            <a:ext cx="3650398" cy="2794265"/>
          </a:xfrm>
          <a:custGeom>
            <a:avLst/>
            <a:gdLst>
              <a:gd name="connsiteX0" fmla="*/ 0 w 3650398"/>
              <a:gd name="connsiteY0" fmla="*/ 0 h 2794265"/>
              <a:gd name="connsiteX1" fmla="*/ 535392 w 3650398"/>
              <a:gd name="connsiteY1" fmla="*/ 0 h 2794265"/>
              <a:gd name="connsiteX2" fmla="*/ 1034279 w 3650398"/>
              <a:gd name="connsiteY2" fmla="*/ 0 h 2794265"/>
              <a:gd name="connsiteX3" fmla="*/ 1533167 w 3650398"/>
              <a:gd name="connsiteY3" fmla="*/ 0 h 2794265"/>
              <a:gd name="connsiteX4" fmla="*/ 2068559 w 3650398"/>
              <a:gd name="connsiteY4" fmla="*/ 0 h 2794265"/>
              <a:gd name="connsiteX5" fmla="*/ 2640455 w 3650398"/>
              <a:gd name="connsiteY5" fmla="*/ 0 h 2794265"/>
              <a:gd name="connsiteX6" fmla="*/ 3650398 w 3650398"/>
              <a:gd name="connsiteY6" fmla="*/ 0 h 2794265"/>
              <a:gd name="connsiteX7" fmla="*/ 3650398 w 3650398"/>
              <a:gd name="connsiteY7" fmla="*/ 642681 h 2794265"/>
              <a:gd name="connsiteX8" fmla="*/ 3650398 w 3650398"/>
              <a:gd name="connsiteY8" fmla="*/ 1285362 h 2794265"/>
              <a:gd name="connsiteX9" fmla="*/ 3650398 w 3650398"/>
              <a:gd name="connsiteY9" fmla="*/ 2011871 h 2794265"/>
              <a:gd name="connsiteX10" fmla="*/ 3650398 w 3650398"/>
              <a:gd name="connsiteY10" fmla="*/ 2794265 h 2794265"/>
              <a:gd name="connsiteX11" fmla="*/ 3005494 w 3650398"/>
              <a:gd name="connsiteY11" fmla="*/ 2794265 h 2794265"/>
              <a:gd name="connsiteX12" fmla="*/ 2324087 w 3650398"/>
              <a:gd name="connsiteY12" fmla="*/ 2794265 h 2794265"/>
              <a:gd name="connsiteX13" fmla="*/ 1715687 w 3650398"/>
              <a:gd name="connsiteY13" fmla="*/ 2794265 h 2794265"/>
              <a:gd name="connsiteX14" fmla="*/ 1034279 w 3650398"/>
              <a:gd name="connsiteY14" fmla="*/ 2794265 h 2794265"/>
              <a:gd name="connsiteX15" fmla="*/ 0 w 3650398"/>
              <a:gd name="connsiteY15" fmla="*/ 2794265 h 2794265"/>
              <a:gd name="connsiteX16" fmla="*/ 0 w 3650398"/>
              <a:gd name="connsiteY16" fmla="*/ 2123641 h 2794265"/>
              <a:gd name="connsiteX17" fmla="*/ 0 w 3650398"/>
              <a:gd name="connsiteY17" fmla="*/ 1369190 h 2794265"/>
              <a:gd name="connsiteX18" fmla="*/ 0 w 3650398"/>
              <a:gd name="connsiteY18" fmla="*/ 642681 h 2794265"/>
              <a:gd name="connsiteX19" fmla="*/ 0 w 3650398"/>
              <a:gd name="connsiteY19" fmla="*/ 0 h 279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50398" h="2794265" extrusionOk="0">
                <a:moveTo>
                  <a:pt x="0" y="0"/>
                </a:moveTo>
                <a:cubicBezTo>
                  <a:pt x="170722" y="10678"/>
                  <a:pt x="324524" y="-17612"/>
                  <a:pt x="535392" y="0"/>
                </a:cubicBezTo>
                <a:cubicBezTo>
                  <a:pt x="746260" y="17612"/>
                  <a:pt x="849109" y="-22152"/>
                  <a:pt x="1034279" y="0"/>
                </a:cubicBezTo>
                <a:cubicBezTo>
                  <a:pt x="1219449" y="22152"/>
                  <a:pt x="1303774" y="14625"/>
                  <a:pt x="1533167" y="0"/>
                </a:cubicBezTo>
                <a:cubicBezTo>
                  <a:pt x="1762560" y="-14625"/>
                  <a:pt x="1861017" y="26351"/>
                  <a:pt x="2068559" y="0"/>
                </a:cubicBezTo>
                <a:cubicBezTo>
                  <a:pt x="2276101" y="-26351"/>
                  <a:pt x="2509962" y="-24678"/>
                  <a:pt x="2640455" y="0"/>
                </a:cubicBezTo>
                <a:cubicBezTo>
                  <a:pt x="2770948" y="24678"/>
                  <a:pt x="3306749" y="12394"/>
                  <a:pt x="3650398" y="0"/>
                </a:cubicBezTo>
                <a:cubicBezTo>
                  <a:pt x="3664349" y="150375"/>
                  <a:pt x="3638361" y="422187"/>
                  <a:pt x="3650398" y="642681"/>
                </a:cubicBezTo>
                <a:cubicBezTo>
                  <a:pt x="3662435" y="863175"/>
                  <a:pt x="3642234" y="984037"/>
                  <a:pt x="3650398" y="1285362"/>
                </a:cubicBezTo>
                <a:cubicBezTo>
                  <a:pt x="3658562" y="1586687"/>
                  <a:pt x="3642713" y="1724424"/>
                  <a:pt x="3650398" y="2011871"/>
                </a:cubicBezTo>
                <a:cubicBezTo>
                  <a:pt x="3658083" y="2299318"/>
                  <a:pt x="3633485" y="2457132"/>
                  <a:pt x="3650398" y="2794265"/>
                </a:cubicBezTo>
                <a:cubicBezTo>
                  <a:pt x="3338054" y="2818567"/>
                  <a:pt x="3183669" y="2809334"/>
                  <a:pt x="3005494" y="2794265"/>
                </a:cubicBezTo>
                <a:cubicBezTo>
                  <a:pt x="2827319" y="2779196"/>
                  <a:pt x="2466266" y="2803181"/>
                  <a:pt x="2324087" y="2794265"/>
                </a:cubicBezTo>
                <a:cubicBezTo>
                  <a:pt x="2181908" y="2785349"/>
                  <a:pt x="1999367" y="2807623"/>
                  <a:pt x="1715687" y="2794265"/>
                </a:cubicBezTo>
                <a:cubicBezTo>
                  <a:pt x="1432007" y="2780907"/>
                  <a:pt x="1287376" y="2765306"/>
                  <a:pt x="1034279" y="2794265"/>
                </a:cubicBezTo>
                <a:cubicBezTo>
                  <a:pt x="781182" y="2823224"/>
                  <a:pt x="387064" y="2821004"/>
                  <a:pt x="0" y="2794265"/>
                </a:cubicBezTo>
                <a:cubicBezTo>
                  <a:pt x="-28265" y="2604872"/>
                  <a:pt x="32389" y="2299898"/>
                  <a:pt x="0" y="2123641"/>
                </a:cubicBezTo>
                <a:cubicBezTo>
                  <a:pt x="-32389" y="1947384"/>
                  <a:pt x="35079" y="1705403"/>
                  <a:pt x="0" y="1369190"/>
                </a:cubicBezTo>
                <a:cubicBezTo>
                  <a:pt x="-35079" y="1032977"/>
                  <a:pt x="-19736" y="809885"/>
                  <a:pt x="0" y="642681"/>
                </a:cubicBezTo>
                <a:cubicBezTo>
                  <a:pt x="19736" y="475477"/>
                  <a:pt x="-30780" y="22088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40607782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8D693AC-4F8C-470E-9017-E7BA9B3F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78" y="1739401"/>
            <a:ext cx="3551141" cy="26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F92D5CC-8810-41E9-A16E-C55DF2EF086D}"/>
              </a:ext>
            </a:extLst>
          </p:cNvPr>
          <p:cNvSpPr/>
          <p:nvPr/>
        </p:nvSpPr>
        <p:spPr>
          <a:xfrm>
            <a:off x="107504" y="0"/>
            <a:ext cx="5976664" cy="3861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i="1" dirty="0">
                <a:latin typeface="Candara Light" panose="020E0502030303020204" pitchFamily="34" charset="0"/>
              </a:rPr>
              <a:t>Un cuore grande</a:t>
            </a:r>
          </a:p>
          <a:p>
            <a:r>
              <a:rPr lang="it-IT" sz="2800" b="1" i="1" dirty="0">
                <a:latin typeface="Candara Light" panose="020E0502030303020204" pitchFamily="34" charset="0"/>
              </a:rPr>
              <a:t>lo riconosci subito,</a:t>
            </a:r>
          </a:p>
          <a:p>
            <a:r>
              <a:rPr lang="it-IT" sz="2800" b="1" i="1" dirty="0">
                <a:latin typeface="Candara Light" panose="020E0502030303020204" pitchFamily="34" charset="0"/>
              </a:rPr>
              <a:t>ne hai evidenza attraverso gli occhi</a:t>
            </a:r>
          </a:p>
          <a:p>
            <a:r>
              <a:rPr lang="it-IT" sz="2800" b="1" i="1" dirty="0">
                <a:latin typeface="Candara Light" panose="020E0502030303020204" pitchFamily="34" charset="0"/>
              </a:rPr>
              <a:t>di chi lo porta dentro.</a:t>
            </a:r>
          </a:p>
          <a:p>
            <a:r>
              <a:rPr lang="it-IT" sz="2800" b="1" i="1" dirty="0">
                <a:latin typeface="Candara Light" panose="020E0502030303020204" pitchFamily="34" charset="0"/>
              </a:rPr>
              <a:t>                                                        </a:t>
            </a:r>
            <a:r>
              <a:rPr lang="it-IT" sz="2400" b="1" i="1" dirty="0">
                <a:latin typeface="Candara Light" panose="020E0502030303020204" pitchFamily="34" charset="0"/>
              </a:rPr>
              <a:t>Max Capozzi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pic>
        <p:nvPicPr>
          <p:cNvPr id="1028" name="Picture 4" descr="Coppia con Balloon Machine Embroidery Design. 4 Misure. Design immagine 1">
            <a:extLst>
              <a:ext uri="{FF2B5EF4-FFF2-40B4-BE49-F238E27FC236}">
                <a16:creationId xmlns:a16="http://schemas.microsoft.com/office/drawing/2014/main" id="{855416FB-A0F5-4C31-B79B-056184E3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1" y="3397079"/>
            <a:ext cx="4390744" cy="31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C420A4D-407D-4A9E-90F2-7506FE411D02}"/>
              </a:ext>
            </a:extLst>
          </p:cNvPr>
          <p:cNvSpPr/>
          <p:nvPr/>
        </p:nvSpPr>
        <p:spPr>
          <a:xfrm>
            <a:off x="-34697" y="4725144"/>
            <a:ext cx="6285529" cy="1348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BUON ANNO SCOLASTICO</a:t>
            </a:r>
          </a:p>
          <a:p>
            <a:pPr algn="ctr"/>
            <a:endParaRPr lang="it-IT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La Scuola Cocchetti</a:t>
            </a:r>
          </a:p>
        </p:txBody>
      </p:sp>
    </p:spTree>
    <p:extLst>
      <p:ext uri="{BB962C8B-B14F-4D97-AF65-F5344CB8AC3E}">
        <p14:creationId xmlns:p14="http://schemas.microsoft.com/office/powerpoint/2010/main" val="26853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7851d254-ce09-43b6-8d90-072588e7901c">english</DirectSourceMarket>
    <ApprovalStatus xmlns="7851d254-ce09-43b6-8d90-072588e7901c">InProgress</ApprovalStatus>
    <MarketSpecific xmlns="7851d254-ce09-43b6-8d90-072588e7901c">false</MarketSpecific>
    <PrimaryImageGen xmlns="7851d254-ce09-43b6-8d90-072588e7901c">true</PrimaryImageGen>
    <ThumbnailAssetId xmlns="7851d254-ce09-43b6-8d90-072588e7901c" xsi:nil="true"/>
    <LegacyData xmlns="7851d254-ce09-43b6-8d90-072588e7901c">ListingID:;Manager:;BuildStatus:None;MockupPath:</LegacyData>
    <TPFriendlyName xmlns="7851d254-ce09-43b6-8d90-072588e7901c">Modello struttura (tema amore)</TPFriendlyName>
    <NumericId xmlns="7851d254-ce09-43b6-8d90-072588e7901c">-1</NumericId>
    <BusinessGroup xmlns="7851d254-ce09-43b6-8d90-072588e7901c" xsi:nil="true"/>
    <SourceTitle xmlns="7851d254-ce09-43b6-8d90-072588e7901c">Modello struttura (tema amore)</SourceTitle>
    <APEditor xmlns="7851d254-ce09-43b6-8d90-072588e7901c">
      <UserInfo>
        <DisplayName>EUROPE\v-tohrdi</DisplayName>
        <AccountId>55</AccountId>
        <AccountType/>
      </UserInfo>
    </APEditor>
    <OpenTemplate xmlns="7851d254-ce09-43b6-8d90-072588e7901c">true</OpenTemplate>
    <UALocComments xmlns="7851d254-ce09-43b6-8d90-072588e7901c" xsi:nil="true"/>
    <ParentAssetId xmlns="7851d254-ce09-43b6-8d90-072588e7901c" xsi:nil="true"/>
    <PublishStatusLookup xmlns="7851d254-ce09-43b6-8d90-072588e7901c">
      <Value>241744</Value>
      <Value>418962</Value>
    </PublishStatusLookup>
    <LastPublishResultLookup xmlns="7851d254-ce09-43b6-8d90-072588e7901c" xsi:nil="true"/>
    <IntlLangReviewDate xmlns="7851d254-ce09-43b6-8d90-072588e7901c">2011-01-05T05:59:00+00:00</IntlLangReviewDate>
    <MachineTranslated xmlns="7851d254-ce09-43b6-8d90-072588e7901c">false</MachineTranslated>
    <Providers xmlns="7851d254-ce09-43b6-8d90-072588e7901c" xsi:nil="true"/>
    <OriginalSourceMarket xmlns="7851d254-ce09-43b6-8d90-072588e7901c">english</OriginalSourceMarket>
    <TPInstallLocation xmlns="7851d254-ce09-43b6-8d90-072588e7901c">{My Templates}</TPInstallLocation>
    <ClipArtFilename xmlns="7851d254-ce09-43b6-8d90-072588e7901c" xsi:nil="true"/>
    <APDescription xmlns="7851d254-ce09-43b6-8d90-072588e7901c" xsi:nil="true"/>
    <ContentItem xmlns="7851d254-ce09-43b6-8d90-072588e7901c" xsi:nil="true"/>
    <APAuthor xmlns="7851d254-ce09-43b6-8d90-072588e7901c">
      <UserInfo>
        <DisplayName>EUROPE\v-tohrdi</DisplayName>
        <AccountId>55</AccountId>
        <AccountType/>
      </UserInfo>
    </APAuthor>
    <TPCommandLine xmlns="7851d254-ce09-43b6-8d90-072588e7901c">{PP} /n {FilePath}</TPCommandLine>
    <TPAppVersion xmlns="7851d254-ce09-43b6-8d90-072588e7901c">12</TPAppVersion>
    <PublishTargets xmlns="7851d254-ce09-43b6-8d90-072588e7901c">OfficeOnline</PublishTargets>
    <EditorialStatus xmlns="7851d254-ce09-43b6-8d90-072588e7901c" xsi:nil="true"/>
    <TPLaunchHelpLinkType xmlns="7851d254-ce09-43b6-8d90-072588e7901c" xsi:nil="true"/>
    <LastModifiedDateTime xmlns="7851d254-ce09-43b6-8d90-072588e7901c">2011-01-05T05:59:00+00:00</LastModifiedDateTime>
    <TimesCloned xmlns="7851d254-ce09-43b6-8d90-072588e7901c" xsi:nil="true"/>
    <FriendlyTitle xmlns="7851d254-ce09-43b6-8d90-072588e7901c" xsi:nil="true"/>
    <LastHandOff xmlns="7851d254-ce09-43b6-8d90-072588e7901c" xsi:nil="true"/>
    <AcquiredFrom xmlns="7851d254-ce09-43b6-8d90-072588e7901c">Internal MS</AcquiredFrom>
    <Provider xmlns="7851d254-ce09-43b6-8d90-072588e7901c" xsi:nil="true"/>
    <AssetStart xmlns="7851d254-ce09-43b6-8d90-072588e7901c">2010-01-22T19:45:27+00:00</AssetStart>
    <UACurrentWords xmlns="7851d254-ce09-43b6-8d90-072588e7901c">0</UACurrentWords>
    <UALocRecommendation xmlns="7851d254-ce09-43b6-8d90-072588e7901c">Localize</UALocRecommendation>
    <Manager xmlns="7851d254-ce09-43b6-8d90-072588e7901c" xsi:nil="true"/>
    <TPClientViewer xmlns="7851d254-ce09-43b6-8d90-072588e7901c" xsi:nil="true"/>
    <ArtSampleDocs xmlns="7851d254-ce09-43b6-8d90-072588e7901c" xsi:nil="true"/>
    <IsDeleted xmlns="7851d254-ce09-43b6-8d90-072588e7901c">false</IsDeleted>
    <UANotes xmlns="7851d254-ce09-43b6-8d90-072588e7901c" xsi:nil="true"/>
    <ShowIn xmlns="7851d254-ce09-43b6-8d90-072588e7901c">On Web no search</ShowIn>
    <OOCacheId xmlns="7851d254-ce09-43b6-8d90-072588e7901c" xsi:nil="true"/>
    <CSXHash xmlns="7851d254-ce09-43b6-8d90-072588e7901c" xsi:nil="true"/>
    <TemplateStatus xmlns="7851d254-ce09-43b6-8d90-072588e7901c" xsi:nil="true"/>
    <Downloads xmlns="7851d254-ce09-43b6-8d90-072588e7901c">0</Downloads>
    <VoteCount xmlns="7851d254-ce09-43b6-8d90-072588e7901c" xsi:nil="true"/>
    <DSATActionTaken xmlns="7851d254-ce09-43b6-8d90-072588e7901c" xsi:nil="true"/>
    <CSXSubmissionMarket xmlns="7851d254-ce09-43b6-8d90-072588e7901c" xsi:nil="true"/>
    <AssetExpire xmlns="7851d254-ce09-43b6-8d90-072588e7901c">2100-01-01T00:00:00+00:00</AssetExpire>
    <EditorialTags xmlns="7851d254-ce09-43b6-8d90-072588e7901c" xsi:nil="true"/>
    <SubmitterId xmlns="7851d254-ce09-43b6-8d90-072588e7901c" xsi:nil="true"/>
    <TPExecutable xmlns="7851d254-ce09-43b6-8d90-072588e7901c" xsi:nil="true"/>
    <AssetType xmlns="7851d254-ce09-43b6-8d90-072588e7901c">TP</AssetType>
    <ApprovalLog xmlns="7851d254-ce09-43b6-8d90-072588e7901c" xsi:nil="true"/>
    <CSXUpdate xmlns="7851d254-ce09-43b6-8d90-072588e7901c">false</CSXUpdate>
    <CSXSubmissionDate xmlns="7851d254-ce09-43b6-8d90-072588e7901c" xsi:nil="true"/>
    <BugNumber xmlns="7851d254-ce09-43b6-8d90-072588e7901c" xsi:nil="true"/>
    <TPComponent xmlns="7851d254-ce09-43b6-8d90-072588e7901c">PPTFiles</TPComponent>
    <Milestone xmlns="7851d254-ce09-43b6-8d90-072588e7901c" xsi:nil="true"/>
    <OriginAsset xmlns="7851d254-ce09-43b6-8d90-072588e7901c" xsi:nil="true"/>
    <AssetId xmlns="7851d254-ce09-43b6-8d90-072588e7901c">TP010229389</AssetId>
    <TPLaunchHelpLink xmlns="7851d254-ce09-43b6-8d90-072588e7901c" xsi:nil="true"/>
    <TPApplication xmlns="7851d254-ce09-43b6-8d90-072588e7901c">PowerPoint</TPApplication>
    <IntlLocPriority xmlns="7851d254-ce09-43b6-8d90-072588e7901c" xsi:nil="true"/>
    <PolicheckWords xmlns="7851d254-ce09-43b6-8d90-072588e7901c" xsi:nil="true"/>
    <HandoffToMSDN xmlns="7851d254-ce09-43b6-8d90-072588e7901c">2011-01-05T05:59:00+00:00</HandoffToMSDN>
    <PlannedPubDate xmlns="7851d254-ce09-43b6-8d90-072588e7901c">2011-01-05T05:59:00+00:00</PlannedPubDate>
    <IntlLangReviewer xmlns="7851d254-ce09-43b6-8d90-072588e7901c" xsi:nil="true"/>
    <CrawlForDependencies xmlns="7851d254-ce09-43b6-8d90-072588e7901c">false</CrawlForDependencies>
    <TrustLevel xmlns="7851d254-ce09-43b6-8d90-072588e7901c">1 Microsoft Managed Content</TrustLevel>
    <IsSearchable xmlns="7851d254-ce09-43b6-8d90-072588e7901c">false</IsSearchable>
    <TPNamespace xmlns="7851d254-ce09-43b6-8d90-072588e7901c" xsi:nil="true"/>
    <TemplateTemplateType xmlns="7851d254-ce09-43b6-8d90-072588e7901c">PowerPoint 12 Default</TemplateTemplateType>
    <Markets xmlns="7851d254-ce09-43b6-8d90-072588e7901c"/>
    <OutputCachingOn xmlns="7851d254-ce09-43b6-8d90-072588e7901c">false</OutputCachingOn>
    <IntlLangReview xmlns="7851d254-ce09-43b6-8d90-072588e7901c" xsi:nil="true"/>
    <UAProjectedTotalWords xmlns="7851d254-ce09-43b6-8d90-072588e7901c" xsi:nil="true"/>
    <BlockPublish xmlns="7851d254-ce09-43b6-8d90-072588e7901c">false</BlockPublish>
    <CampaignTagsTaxHTField0 xmlns="7851d254-ce09-43b6-8d90-072588e7901c">
      <Terms xmlns="http://schemas.microsoft.com/office/infopath/2007/PartnerControls"/>
    </CampaignTagsTaxHTField0>
    <LocPublishedDependentAssetsLookup xmlns="7851d254-ce09-43b6-8d90-072588e7901c" xsi:nil="true"/>
    <LocOverallLocStatusLookup xmlns="7851d254-ce09-43b6-8d90-072588e7901c" xsi:nil="true"/>
    <InternalTagsTaxHTField0 xmlns="7851d254-ce09-43b6-8d90-072588e7901c">
      <Terms xmlns="http://schemas.microsoft.com/office/infopath/2007/PartnerControls"/>
    </InternalTagsTaxHTField0>
    <LocComments xmlns="7851d254-ce09-43b6-8d90-072588e7901c" xsi:nil="true"/>
    <LocProcessedForMarketsLookup xmlns="7851d254-ce09-43b6-8d90-072588e7901c" xsi:nil="true"/>
    <ScenarioTagsTaxHTField0 xmlns="7851d254-ce09-43b6-8d90-072588e7901c">
      <Terms xmlns="http://schemas.microsoft.com/office/infopath/2007/PartnerControls"/>
    </ScenarioTagsTaxHTField0>
    <LocLastLocAttemptVersionTypeLookup xmlns="7851d254-ce09-43b6-8d90-072588e7901c" xsi:nil="true"/>
    <LocOverallPublishStatusLookup xmlns="7851d254-ce09-43b6-8d90-072588e7901c" xsi:nil="true"/>
    <LocPublishedLinkedAssetsLookup xmlns="7851d254-ce09-43b6-8d90-072588e7901c" xsi:nil="true"/>
    <TaxCatchAll xmlns="7851d254-ce09-43b6-8d90-072588e7901c"/>
    <LocRecommendedHandoff xmlns="7851d254-ce09-43b6-8d90-072588e7901c" xsi:nil="true"/>
    <LocProcessedForHandoffsLookup xmlns="7851d254-ce09-43b6-8d90-072588e7901c" xsi:nil="true"/>
    <LocOverallHandbackStatusLookup xmlns="7851d254-ce09-43b6-8d90-072588e7901c" xsi:nil="true"/>
    <LocNewPublishedVersionLookup xmlns="7851d254-ce09-43b6-8d90-072588e7901c" xsi:nil="true"/>
    <LocManualTestRequired xmlns="7851d254-ce09-43b6-8d90-072588e7901c" xsi:nil="true"/>
    <LocalizationTagsTaxHTField0 xmlns="7851d254-ce09-43b6-8d90-072588e7901c">
      <Terms xmlns="http://schemas.microsoft.com/office/infopath/2007/PartnerControls"/>
    </LocalizationTagsTaxHTField0>
    <LocLastLocAttemptVersionLookup xmlns="7851d254-ce09-43b6-8d90-072588e7901c">65052</LocLastLocAttemptVersionLookup>
    <FeatureTagsTaxHTField0 xmlns="7851d254-ce09-43b6-8d90-072588e7901c">
      <Terms xmlns="http://schemas.microsoft.com/office/infopath/2007/PartnerControls"/>
    </FeatureTagsTaxHTField0>
    <LocOverallPreviewStatusLookup xmlns="7851d254-ce09-43b6-8d90-072588e7901c" xsi:nil="true"/>
    <RecommendationsModifier xmlns="7851d254-ce09-43b6-8d90-072588e7901c" xsi:nil="true"/>
    <OriginalRelease xmlns="7851d254-ce09-43b6-8d90-072588e7901c">14</OriginalRelease>
    <LocMarketGroupTiers2 xmlns="7851d254-ce09-43b6-8d90-072588e790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B888328A8731147A9E2416CA6C7A65B0400DC6FA6ECFB23F54F9F45EE586A6D0A65" ma:contentTypeVersion="56" ma:contentTypeDescription="Create a new document." ma:contentTypeScope="" ma:versionID="c97688fe8962075e95d1f794ee1b82d8">
  <xsd:schema xmlns:xsd="http://www.w3.org/2001/XMLSchema" xmlns:xs="http://www.w3.org/2001/XMLSchema" xmlns:p="http://schemas.microsoft.com/office/2006/metadata/properties" xmlns:ns2="7851d254-ce09-43b6-8d90-072588e7901c" targetNamespace="http://schemas.microsoft.com/office/2006/metadata/properties" ma:root="true" ma:fieldsID="c225bda33905c745071d9d8b7e170627" ns2:_="">
    <xsd:import namespace="7851d254-ce09-43b6-8d90-072588e7901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1d254-ce09-43b6-8d90-072588e7901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9ebba19d-2be4-461d-87e9-c05e5ebbf56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C164E808-44FA-4F5F-91C3-AF5B09309907}" ma:internalName="CSXSubmissionMarket" ma:readOnly="false" ma:showField="MarketName" ma:web="7851d254-ce09-43b6-8d90-072588e7901c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0c66e03a-b58b-4d86-891b-8e445e1562f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AD356C7F-0981-4C41-B229-50D503AAD5E8}" ma:internalName="InProjectListLookup" ma:readOnly="true" ma:showField="InProjectLis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575b5594-eef4-4833-b257-601720e535bd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AD356C7F-0981-4C41-B229-50D503AAD5E8}" ma:internalName="LastCompleteVersionLookup" ma:readOnly="true" ma:showField="LastComplete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AD356C7F-0981-4C41-B229-50D503AAD5E8}" ma:internalName="LastPreviewErrorLookup" ma:readOnly="true" ma:showField="LastPreview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AD356C7F-0981-4C41-B229-50D503AAD5E8}" ma:internalName="LastPreviewResultLookup" ma:readOnly="true" ma:showField="LastPreview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AD356C7F-0981-4C41-B229-50D503AAD5E8}" ma:internalName="LastPreviewAttemptDateLookup" ma:readOnly="true" ma:showField="LastPreview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AD356C7F-0981-4C41-B229-50D503AAD5E8}" ma:internalName="LastPreviewedByLookup" ma:readOnly="true" ma:showField="LastPreview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AD356C7F-0981-4C41-B229-50D503AAD5E8}" ma:internalName="LastPreviewTimeLookup" ma:readOnly="true" ma:showField="LastPreview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AD356C7F-0981-4C41-B229-50D503AAD5E8}" ma:internalName="LastPreviewVersionLookup" ma:readOnly="true" ma:showField="LastPreview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AD356C7F-0981-4C41-B229-50D503AAD5E8}" ma:internalName="LastPublishErrorLookup" ma:readOnly="true" ma:showField="LastPublishError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AD356C7F-0981-4C41-B229-50D503AAD5E8}" ma:internalName="LastPublishResultLookup" ma:readOnly="true" ma:showField="LastPublishResult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AD356C7F-0981-4C41-B229-50D503AAD5E8}" ma:internalName="LastPublishAttemptDateLookup" ma:readOnly="true" ma:showField="LastPublishAttemptDat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AD356C7F-0981-4C41-B229-50D503AAD5E8}" ma:internalName="LastPublishedByLookup" ma:readOnly="true" ma:showField="LastPublishedBy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AD356C7F-0981-4C41-B229-50D503AAD5E8}" ma:internalName="LastPublishTimeLookup" ma:readOnly="true" ma:showField="LastPublishTi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AD356C7F-0981-4C41-B229-50D503AAD5E8}" ma:internalName="LastPublishVersionLookup" ma:readOnly="true" ma:showField="LastPublishVersion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17F96094-CC23-4712-BE97-DE1DD51648A2}" ma:internalName="LocLastLocAttemptVersionLookup" ma:readOnly="false" ma:showField="LastLocAttemptVersion" ma:web="7851d254-ce09-43b6-8d90-072588e7901c">
      <xsd:simpleType>
        <xsd:restriction base="dms:Lookup"/>
      </xsd:simpleType>
    </xsd:element>
    <xsd:element name="LocLastLocAttemptVersionTypeLookup" ma:index="71" nillable="true" ma:displayName="Loc Last Loc Attempt Version Type" ma:default="" ma:list="{17F96094-CC23-4712-BE97-DE1DD51648A2}" ma:internalName="LocLastLocAttemptVersionTypeLookup" ma:readOnly="true" ma:showField="LastLocAttemptVersionType" ma:web="7851d254-ce09-43b6-8d90-072588e7901c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17F96094-CC23-4712-BE97-DE1DD51648A2}" ma:internalName="LocNewPublishedVersionLookup" ma:readOnly="true" ma:showField="NewPublishedVersion" ma:web="7851d254-ce09-43b6-8d90-072588e7901c">
      <xsd:simpleType>
        <xsd:restriction base="dms:Lookup"/>
      </xsd:simpleType>
    </xsd:element>
    <xsd:element name="LocOverallHandbackStatusLookup" ma:index="75" nillable="true" ma:displayName="Loc Overall Handback Status" ma:default="" ma:list="{17F96094-CC23-4712-BE97-DE1DD51648A2}" ma:internalName="LocOverallHandbackStatusLookup" ma:readOnly="true" ma:showField="OverallHandbackStatus" ma:web="7851d254-ce09-43b6-8d90-072588e7901c">
      <xsd:simpleType>
        <xsd:restriction base="dms:Lookup"/>
      </xsd:simpleType>
    </xsd:element>
    <xsd:element name="LocOverallLocStatusLookup" ma:index="76" nillable="true" ma:displayName="Loc Overall Localize Status" ma:default="" ma:list="{17F96094-CC23-4712-BE97-DE1DD51648A2}" ma:internalName="LocOverallLocStatusLookup" ma:readOnly="true" ma:showField="OverallLocStatus" ma:web="7851d254-ce09-43b6-8d90-072588e7901c">
      <xsd:simpleType>
        <xsd:restriction base="dms:Lookup"/>
      </xsd:simpleType>
    </xsd:element>
    <xsd:element name="LocOverallPreviewStatusLookup" ma:index="77" nillable="true" ma:displayName="Loc Overall Preview Status" ma:default="" ma:list="{17F96094-CC23-4712-BE97-DE1DD51648A2}" ma:internalName="LocOverallPreviewStatusLookup" ma:readOnly="true" ma:showField="OverallPreviewStatus" ma:web="7851d254-ce09-43b6-8d90-072588e7901c">
      <xsd:simpleType>
        <xsd:restriction base="dms:Lookup"/>
      </xsd:simpleType>
    </xsd:element>
    <xsd:element name="LocOverallPublishStatusLookup" ma:index="78" nillable="true" ma:displayName="Loc Overall Publish Status" ma:default="" ma:list="{17F96094-CC23-4712-BE97-DE1DD51648A2}" ma:internalName="LocOverallPublishStatusLookup" ma:readOnly="true" ma:showField="OverallPublishStatus" ma:web="7851d254-ce09-43b6-8d90-072588e7901c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17F96094-CC23-4712-BE97-DE1DD51648A2}" ma:internalName="LocProcessedForHandoffsLookup" ma:readOnly="true" ma:showField="ProcessedForHandoffs" ma:web="7851d254-ce09-43b6-8d90-072588e7901c">
      <xsd:simpleType>
        <xsd:restriction base="dms:Lookup"/>
      </xsd:simpleType>
    </xsd:element>
    <xsd:element name="LocProcessedForMarketsLookup" ma:index="81" nillable="true" ma:displayName="Loc Processed For Markets" ma:default="" ma:list="{17F96094-CC23-4712-BE97-DE1DD51648A2}" ma:internalName="LocProcessedForMarketsLookup" ma:readOnly="true" ma:showField="ProcessedForMarkets" ma:web="7851d254-ce09-43b6-8d90-072588e7901c">
      <xsd:simpleType>
        <xsd:restriction base="dms:Lookup"/>
      </xsd:simpleType>
    </xsd:element>
    <xsd:element name="LocPublishedDependentAssetsLookup" ma:index="82" nillable="true" ma:displayName="Loc Published Dependent Assets" ma:default="" ma:list="{17F96094-CC23-4712-BE97-DE1DD51648A2}" ma:internalName="LocPublishedDependentAssetsLookup" ma:readOnly="true" ma:showField="PublishedDependentAssets" ma:web="7851d254-ce09-43b6-8d90-072588e7901c">
      <xsd:simpleType>
        <xsd:restriction base="dms:Lookup"/>
      </xsd:simpleType>
    </xsd:element>
    <xsd:element name="LocPublishedLinkedAssetsLookup" ma:index="83" nillable="true" ma:displayName="Loc Published Linked Assets" ma:default="" ma:list="{17F96094-CC23-4712-BE97-DE1DD51648A2}" ma:internalName="LocPublishedLinkedAssetsLookup" ma:readOnly="true" ma:showField="PublishedLinkedAssets" ma:web="7851d254-ce09-43b6-8d90-072588e7901c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b1ddce1b-f703-4c9f-819c-e88ccecfe8e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C164E808-44FA-4F5F-91C3-AF5B09309907}" ma:internalName="Markets" ma:readOnly="false" ma:showField="MarketName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AD356C7F-0981-4C41-B229-50D503AAD5E8}" ma:internalName="NumOfRatingsLookup" ma:readOnly="true" ma:showField="NumOfRating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AD356C7F-0981-4C41-B229-50D503AAD5E8}" ma:internalName="PublishStatusLookup" ma:readOnly="false" ma:showField="PublishStatus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3f195d06-aec0-4d35-9b7e-8061da1a138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73ff1703-6c3c-47c1-ae53-2bc507bafe3b}" ma:internalName="TaxCatchAll" ma:showField="CatchAllData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73ff1703-6c3c-47c1-ae53-2bc507bafe3b}" ma:internalName="TaxCatchAllLabel" ma:readOnly="true" ma:showField="CatchAllDataLabel" ma:web="7851d254-ce09-43b6-8d90-072588e79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E549DB-8133-4429-8202-57583885FECB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7851d254-ce09-43b6-8d90-072588e7901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3A7598-B852-456E-B4F7-992AEAB789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FFD552-F168-4B5B-861A-13FA2FCB4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1d254-ce09-43b6-8d90-072588e790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7164</TotalTime>
  <Words>263</Words>
  <Application>Microsoft Office PowerPoint</Application>
  <PresentationFormat>Presentazione su schermo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3" baseType="lpstr">
      <vt:lpstr>Arial</vt:lpstr>
      <vt:lpstr>Arial Rounded MT Bold</vt:lpstr>
      <vt:lpstr>Calibri</vt:lpstr>
      <vt:lpstr>Candara Light</vt:lpstr>
      <vt:lpstr>Century Gothic</vt:lpstr>
      <vt:lpstr>Ebrima</vt:lpstr>
      <vt:lpstr>Google Sans</vt:lpstr>
      <vt:lpstr>Wingdings 3</vt:lpstr>
      <vt:lpstr>Ione</vt:lpstr>
      <vt:lpstr>Sentire con il Cuore</vt:lpstr>
      <vt:lpstr>Scuola dell’Infanzia</vt:lpstr>
      <vt:lpstr>Scuola Primaria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Sentire… con il Cuore</dc:title>
  <dc:creator>Alessia Colantoni</dc:creator>
  <cp:keywords>Amore, Cuore, Sentimenti, Amicizia, Affetto, Amare, San Valentino</cp:keywords>
  <cp:lastModifiedBy>Alessia Colantoni</cp:lastModifiedBy>
  <cp:revision>23</cp:revision>
  <dcterms:created xsi:type="dcterms:W3CDTF">2023-09-22T15:14:17Z</dcterms:created>
  <dcterms:modified xsi:type="dcterms:W3CDTF">2023-09-28T09:01:12Z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0x010100FB888328A8731147A9E2416CA6C7A65B0400DC6FA6ECFB23F54F9F45EE586A6D0A65</vt:lpwstr>
  </property>
  <property fmtid="{D5CDD505-2E9C-101B-9397-08002B2CF9AE}" pid="3" name="Applications">
    <vt:lpwstr>67;#Template 12;#53;#PowerPoint 12</vt:lpwstr>
  </property>
  <property fmtid="{D5CDD505-2E9C-101B-9397-08002B2CF9AE}" pid="4" name="Order">
    <vt:r8>6971700</vt:r8>
  </property>
</Properties>
</file>